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</p:sldIdLst>
  <p:sldSz cx="14630400" cy="8229600"/>
  <p:notesSz cx="8229600" cy="14630400"/>
  <p:embeddedFontLst>
    <p:embeddedFont>
      <p:font typeface="Instrument Sans Semi Bold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Instrument Sans Medium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1557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Internet Sales Analysis: Driving Growth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comprehensive business intelligence solution combining SQL-based data warehousing with interactive dashboard visualizations to analyze internet sales performance, customer behavior, and product trends.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793790" y="1251109"/>
            <a:ext cx="13805078" cy="6931193"/>
            <a:chOff x="793790" y="1251109"/>
            <a:chExt cx="13805078" cy="6931193"/>
          </a:xfrm>
        </p:grpSpPr>
        <p:sp>
          <p:nvSpPr>
            <p:cNvPr id="2" name="Text 0"/>
            <p:cNvSpPr/>
            <p:nvPr/>
          </p:nvSpPr>
          <p:spPr>
            <a:xfrm>
              <a:off x="793790" y="1251109"/>
              <a:ext cx="8454747" cy="70877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5550"/>
                </a:lnSpc>
                <a:buNone/>
              </a:pPr>
              <a:r>
                <a:rPr lang="en-US" sz="4450" dirty="0">
                  <a:solidFill>
                    <a:srgbClr val="091C5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Strategic Growth Opportunities</a:t>
              </a:r>
              <a:endParaRPr lang="en-US" sz="4450" dirty="0"/>
            </a:p>
          </p:txBody>
        </p:sp>
        <p:sp>
          <p:nvSpPr>
            <p:cNvPr id="3" name="Text 1"/>
            <p:cNvSpPr/>
            <p:nvPr/>
          </p:nvSpPr>
          <p:spPr>
            <a:xfrm>
              <a:off x="1553051" y="2861548"/>
              <a:ext cx="3479602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1E306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Expand Product Offerings</a:t>
              </a:r>
              <a:endParaRPr lang="en-US" sz="2200" dirty="0"/>
            </a:p>
          </p:txBody>
        </p:sp>
        <p:sp>
          <p:nvSpPr>
            <p:cNvPr id="4" name="Text 2"/>
            <p:cNvSpPr/>
            <p:nvPr/>
          </p:nvSpPr>
          <p:spPr>
            <a:xfrm>
              <a:off x="793790" y="3351967"/>
              <a:ext cx="4238863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Introduce new products in categories with consistent sales growth.</a:t>
              </a:r>
              <a:endParaRPr lang="en-US" sz="1750" dirty="0"/>
            </a:p>
          </p:txBody>
        </p:sp>
        <p:pic>
          <p:nvPicPr>
            <p:cNvPr id="5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1163" y="2470313"/>
              <a:ext cx="4564975" cy="4564975"/>
            </a:xfrm>
            <a:prstGeom prst="rect">
              <a:avLst/>
            </a:prstGeom>
          </p:spPr>
        </p:pic>
        <p:sp>
          <p:nvSpPr>
            <p:cNvPr id="7" name="Text 3"/>
            <p:cNvSpPr/>
            <p:nvPr/>
          </p:nvSpPr>
          <p:spPr>
            <a:xfrm>
              <a:off x="9597628" y="2861548"/>
              <a:ext cx="3299579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1E306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Customer Segmentation</a:t>
              </a:r>
              <a:endParaRPr lang="en-US" sz="2200" dirty="0"/>
            </a:p>
          </p:txBody>
        </p:sp>
        <p:sp>
          <p:nvSpPr>
            <p:cNvPr id="8" name="Text 4"/>
            <p:cNvSpPr/>
            <p:nvPr/>
          </p:nvSpPr>
          <p:spPr>
            <a:xfrm>
              <a:off x="9597628" y="3351967"/>
              <a:ext cx="4238982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Utilize data for targeted marketing and higher conversion rates.</a:t>
              </a:r>
              <a:endParaRPr lang="en-US" sz="1750" dirty="0"/>
            </a:p>
          </p:txBody>
        </p:sp>
        <p:pic>
          <p:nvPicPr>
            <p:cNvPr id="9" name="Image 2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35178" y="2470313"/>
              <a:ext cx="4564975" cy="4564975"/>
            </a:xfrm>
            <a:prstGeom prst="rect">
              <a:avLst/>
            </a:prstGeom>
          </p:spPr>
        </p:pic>
        <p:sp>
          <p:nvSpPr>
            <p:cNvPr id="11" name="Text 5"/>
            <p:cNvSpPr/>
            <p:nvPr/>
          </p:nvSpPr>
          <p:spPr>
            <a:xfrm>
              <a:off x="9597628" y="5314117"/>
              <a:ext cx="2952512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1E306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Operational Efficiency</a:t>
              </a:r>
              <a:endParaRPr lang="en-US" sz="2200" dirty="0"/>
            </a:p>
          </p:txBody>
        </p:sp>
        <p:sp>
          <p:nvSpPr>
            <p:cNvPr id="12" name="Text 6"/>
            <p:cNvSpPr/>
            <p:nvPr/>
          </p:nvSpPr>
          <p:spPr>
            <a:xfrm>
              <a:off x="9597628" y="5804535"/>
              <a:ext cx="4238982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Streamline processes based on data insights for better profitability.</a:t>
              </a:r>
              <a:endParaRPr lang="en-US" sz="1750" dirty="0"/>
            </a:p>
          </p:txBody>
        </p:sp>
        <p:pic>
          <p:nvPicPr>
            <p:cNvPr id="13" name="Image 4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41125" y="2470313"/>
              <a:ext cx="4564975" cy="4564975"/>
            </a:xfrm>
            <a:prstGeom prst="rect">
              <a:avLst/>
            </a:prstGeom>
          </p:spPr>
        </p:pic>
        <p:sp>
          <p:nvSpPr>
            <p:cNvPr id="15" name="Text 7"/>
            <p:cNvSpPr/>
            <p:nvPr/>
          </p:nvSpPr>
          <p:spPr>
            <a:xfrm>
              <a:off x="1655921" y="5314117"/>
              <a:ext cx="3376732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1E306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Innovation &amp; Adaptability</a:t>
              </a:r>
              <a:endParaRPr lang="en-US" sz="2200" dirty="0"/>
            </a:p>
          </p:txBody>
        </p:sp>
        <p:pic>
          <p:nvPicPr>
            <p:cNvPr id="17" name="Image 6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21162" y="2470312"/>
              <a:ext cx="4564975" cy="4564975"/>
            </a:xfrm>
            <a:prstGeom prst="rect">
              <a:avLst/>
            </a:prstGeom>
          </p:spPr>
        </p:pic>
        <p:sp>
          <p:nvSpPr>
            <p:cNvPr id="16" name="Text 8"/>
            <p:cNvSpPr/>
            <p:nvPr/>
          </p:nvSpPr>
          <p:spPr>
            <a:xfrm>
              <a:off x="793790" y="5804535"/>
              <a:ext cx="4238863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Continuously evolve product lines and marketing strategies.</a:t>
              </a:r>
              <a:endParaRPr lang="en-US" sz="1750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2691240" y="7658276"/>
              <a:ext cx="1907628" cy="52402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asin Mini ThankYou for Your Order Business Cards Shopping Purchase Thanks  Greeting Cards to Customer, Modern Design Appreciation Cards for Small  Business Owners Sellers, 3.5 x 2 Inch (Aqua Blue, 15) 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021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0"/>
            <a:ext cx="14598868" cy="8229600"/>
            <a:chOff x="0" y="0"/>
            <a:chExt cx="14598868" cy="8229600"/>
          </a:xfrm>
        </p:grpSpPr>
        <p:pic>
          <p:nvPicPr>
            <p:cNvPr id="2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5760720" cy="8229600"/>
            </a:xfrm>
            <a:prstGeom prst="rect">
              <a:avLst/>
            </a:prstGeom>
          </p:spPr>
        </p:pic>
        <p:sp>
          <p:nvSpPr>
            <p:cNvPr id="3" name="Text 0"/>
            <p:cNvSpPr/>
            <p:nvPr/>
          </p:nvSpPr>
          <p:spPr>
            <a:xfrm>
              <a:off x="6280190" y="665917"/>
              <a:ext cx="7556421" cy="141755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5550"/>
                </a:lnSpc>
                <a:buNone/>
              </a:pPr>
              <a:r>
                <a:rPr lang="en-US" sz="4450" dirty="0">
                  <a:solidFill>
                    <a:srgbClr val="091C5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Project Overview: Online </a:t>
              </a:r>
              <a:r>
                <a:rPr lang="en-US" sz="4450" dirty="0" smtClean="0">
                  <a:solidFill>
                    <a:srgbClr val="091C5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Bicycle &amp; Parts </a:t>
              </a:r>
              <a:r>
                <a:rPr lang="en-US" sz="4450" dirty="0">
                  <a:solidFill>
                    <a:srgbClr val="091C5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Retailer</a:t>
              </a:r>
              <a:endParaRPr lang="en-US" sz="4450" dirty="0"/>
            </a:p>
          </p:txBody>
        </p:sp>
        <p:sp>
          <p:nvSpPr>
            <p:cNvPr id="4" name="Shape 1"/>
            <p:cNvSpPr/>
            <p:nvPr/>
          </p:nvSpPr>
          <p:spPr>
            <a:xfrm>
              <a:off x="6280190" y="2423636"/>
              <a:ext cx="3664744" cy="2456617"/>
            </a:xfrm>
            <a:prstGeom prst="roundRect">
              <a:avLst>
                <a:gd name="adj" fmla="val 5956"/>
              </a:avLst>
            </a:prstGeom>
            <a:solidFill>
              <a:srgbClr val="FFFFFF"/>
            </a:solidFill>
            <a:ln w="30480">
              <a:solidFill>
                <a:srgbClr val="B4CCE3"/>
              </a:solidFill>
              <a:prstDash val="solid"/>
            </a:ln>
          </p:spPr>
        </p:sp>
        <p:sp>
          <p:nvSpPr>
            <p:cNvPr id="5" name="Shape 2"/>
            <p:cNvSpPr/>
            <p:nvPr/>
          </p:nvSpPr>
          <p:spPr>
            <a:xfrm>
              <a:off x="6249710" y="2423636"/>
              <a:ext cx="121920" cy="2456617"/>
            </a:xfrm>
            <a:prstGeom prst="roundRect">
              <a:avLst>
                <a:gd name="adj" fmla="val 167442"/>
              </a:avLst>
            </a:prstGeom>
            <a:solidFill>
              <a:srgbClr val="84C1FA"/>
            </a:solidFill>
            <a:ln/>
          </p:spPr>
        </p:sp>
        <p:sp>
          <p:nvSpPr>
            <p:cNvPr id="6" name="Text 3"/>
            <p:cNvSpPr/>
            <p:nvPr/>
          </p:nvSpPr>
          <p:spPr>
            <a:xfrm>
              <a:off x="6628924" y="2680930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1E306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Global Reach</a:t>
              </a:r>
              <a:endParaRPr lang="en-US" sz="2200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6628924" y="3171349"/>
              <a:ext cx="3058716" cy="145161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Online bicycle </a:t>
              </a:r>
              <a:r>
                <a:rPr lang="en-US" sz="1750" dirty="0" smtClean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&amp; Parts </a:t>
              </a:r>
              <a:r>
                <a:rPr lang="en-US" sz="1750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and accessories retailer operating globally across multiple continents.</a:t>
              </a:r>
              <a:endParaRPr lang="en-US" sz="1750" dirty="0"/>
            </a:p>
          </p:txBody>
        </p:sp>
        <p:sp>
          <p:nvSpPr>
            <p:cNvPr id="8" name="Shape 5"/>
            <p:cNvSpPr/>
            <p:nvPr/>
          </p:nvSpPr>
          <p:spPr>
            <a:xfrm>
              <a:off x="10171748" y="2423636"/>
              <a:ext cx="3664863" cy="2456617"/>
            </a:xfrm>
            <a:prstGeom prst="roundRect">
              <a:avLst>
                <a:gd name="adj" fmla="val 5956"/>
              </a:avLst>
            </a:prstGeom>
            <a:solidFill>
              <a:srgbClr val="FFFFFF"/>
            </a:solidFill>
            <a:ln w="30480">
              <a:solidFill>
                <a:srgbClr val="B4CCE3"/>
              </a:solidFill>
              <a:prstDash val="solid"/>
            </a:ln>
          </p:spPr>
        </p:sp>
        <p:sp>
          <p:nvSpPr>
            <p:cNvPr id="9" name="Shape 6"/>
            <p:cNvSpPr/>
            <p:nvPr/>
          </p:nvSpPr>
          <p:spPr>
            <a:xfrm>
              <a:off x="10141268" y="2423636"/>
              <a:ext cx="121920" cy="2456617"/>
            </a:xfrm>
            <a:prstGeom prst="roundRect">
              <a:avLst>
                <a:gd name="adj" fmla="val 167442"/>
              </a:avLst>
            </a:prstGeom>
            <a:solidFill>
              <a:srgbClr val="84C1FA"/>
            </a:solidFill>
            <a:ln/>
          </p:spPr>
        </p:sp>
        <p:sp>
          <p:nvSpPr>
            <p:cNvPr id="10" name="Text 7"/>
            <p:cNvSpPr/>
            <p:nvPr/>
          </p:nvSpPr>
          <p:spPr>
            <a:xfrm>
              <a:off x="10520482" y="2680930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1E306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3 Years of Data</a:t>
              </a:r>
              <a:endParaRPr lang="en-US" sz="2200" dirty="0"/>
            </a:p>
          </p:txBody>
        </p:sp>
        <p:sp>
          <p:nvSpPr>
            <p:cNvPr id="11" name="Text 8"/>
            <p:cNvSpPr/>
            <p:nvPr/>
          </p:nvSpPr>
          <p:spPr>
            <a:xfrm>
              <a:off x="10520482" y="3171349"/>
              <a:ext cx="3058835" cy="1088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Dataset covers sales from 2019–2021, providing a robust historical view.</a:t>
              </a:r>
              <a:endParaRPr lang="en-US" sz="1750" dirty="0"/>
            </a:p>
          </p:txBody>
        </p:sp>
        <p:sp>
          <p:nvSpPr>
            <p:cNvPr id="12" name="Shape 9"/>
            <p:cNvSpPr/>
            <p:nvPr/>
          </p:nvSpPr>
          <p:spPr>
            <a:xfrm>
              <a:off x="6280190" y="5107067"/>
              <a:ext cx="3664744" cy="2456617"/>
            </a:xfrm>
            <a:prstGeom prst="roundRect">
              <a:avLst>
                <a:gd name="adj" fmla="val 5956"/>
              </a:avLst>
            </a:prstGeom>
            <a:solidFill>
              <a:srgbClr val="FFFFFF"/>
            </a:solidFill>
            <a:ln w="30480">
              <a:solidFill>
                <a:srgbClr val="B4CCE3"/>
              </a:solidFill>
              <a:prstDash val="solid"/>
            </a:ln>
          </p:spPr>
        </p:sp>
        <p:sp>
          <p:nvSpPr>
            <p:cNvPr id="13" name="Shape 10"/>
            <p:cNvSpPr/>
            <p:nvPr/>
          </p:nvSpPr>
          <p:spPr>
            <a:xfrm>
              <a:off x="6249710" y="5107067"/>
              <a:ext cx="121920" cy="2456617"/>
            </a:xfrm>
            <a:prstGeom prst="roundRect">
              <a:avLst>
                <a:gd name="adj" fmla="val 167442"/>
              </a:avLst>
            </a:prstGeom>
            <a:solidFill>
              <a:srgbClr val="84C1FA"/>
            </a:solidFill>
            <a:ln/>
          </p:spPr>
        </p:sp>
        <p:sp>
          <p:nvSpPr>
            <p:cNvPr id="14" name="Text 11"/>
            <p:cNvSpPr/>
            <p:nvPr/>
          </p:nvSpPr>
          <p:spPr>
            <a:xfrm>
              <a:off x="6628924" y="5364361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1E306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Key Insights</a:t>
              </a:r>
              <a:endParaRPr lang="en-US" sz="2200" dirty="0"/>
            </a:p>
          </p:txBody>
        </p:sp>
        <p:sp>
          <p:nvSpPr>
            <p:cNvPr id="15" name="Text 12"/>
            <p:cNvSpPr/>
            <p:nvPr/>
          </p:nvSpPr>
          <p:spPr>
            <a:xfrm>
              <a:off x="6628924" y="5854779"/>
              <a:ext cx="3058716" cy="145161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Analysis focuses on sales performance, customer behavior, and product trends.</a:t>
              </a:r>
              <a:endParaRPr lang="en-US" sz="175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2691240" y="7658276"/>
              <a:ext cx="1907628" cy="52402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721638" y="566976"/>
            <a:ext cx="13877230" cy="7615326"/>
            <a:chOff x="721638" y="566976"/>
            <a:chExt cx="13877230" cy="7615326"/>
          </a:xfrm>
        </p:grpSpPr>
        <p:sp>
          <p:nvSpPr>
            <p:cNvPr id="2" name="Text 0"/>
            <p:cNvSpPr/>
            <p:nvPr/>
          </p:nvSpPr>
          <p:spPr>
            <a:xfrm>
              <a:off x="721638" y="566976"/>
              <a:ext cx="9069943" cy="64436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5050"/>
                </a:lnSpc>
                <a:buNone/>
              </a:pPr>
              <a:r>
                <a:rPr lang="en-US" sz="4050" dirty="0">
                  <a:solidFill>
                    <a:srgbClr val="091C5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Dataset Summary: Over 50,000 Rows</a:t>
              </a:r>
              <a:endParaRPr lang="en-US" sz="4050" dirty="0"/>
            </a:p>
          </p:txBody>
        </p:sp>
        <p:sp>
          <p:nvSpPr>
            <p:cNvPr id="3" name="Text 1"/>
            <p:cNvSpPr/>
            <p:nvPr/>
          </p:nvSpPr>
          <p:spPr>
            <a:xfrm>
              <a:off x="721638" y="1706047"/>
              <a:ext cx="6342102" cy="65984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550"/>
                </a:lnSpc>
                <a:buNone/>
              </a:pPr>
              <a:r>
                <a:rPr lang="en-US" sz="1600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Our dataset comprises over 50,000 rows, structured across four key tables:</a:t>
              </a:r>
              <a:endParaRPr lang="en-US" sz="1600" dirty="0"/>
            </a:p>
          </p:txBody>
        </p:sp>
        <p:sp>
          <p:nvSpPr>
            <p:cNvPr id="4" name="Text 2"/>
            <p:cNvSpPr/>
            <p:nvPr/>
          </p:nvSpPr>
          <p:spPr>
            <a:xfrm>
              <a:off x="721638" y="2551390"/>
              <a:ext cx="6342102" cy="65984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550"/>
                </a:lnSpc>
                <a:buSzPct val="100000"/>
                <a:buChar char="•"/>
              </a:pPr>
              <a:r>
                <a:rPr lang="en-US" sz="1600" b="1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Fact_InternetSales:</a:t>
              </a:r>
              <a:r>
                <a:rPr lang="en-US" sz="1600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 Product, Customer, Order Date, Sales Amount.</a:t>
              </a:r>
              <a:endParaRPr lang="en-US" sz="1600" dirty="0"/>
            </a:p>
          </p:txBody>
        </p:sp>
        <p:sp>
          <p:nvSpPr>
            <p:cNvPr id="5" name="Text 3"/>
            <p:cNvSpPr/>
            <p:nvPr/>
          </p:nvSpPr>
          <p:spPr>
            <a:xfrm>
              <a:off x="721638" y="3283387"/>
              <a:ext cx="6342102" cy="32992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550"/>
                </a:lnSpc>
                <a:buSzPct val="100000"/>
                <a:buChar char="•"/>
              </a:pPr>
              <a:r>
                <a:rPr lang="en-US" sz="1600" b="1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DIM_Products:</a:t>
              </a:r>
              <a:r>
                <a:rPr lang="en-US" sz="1600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 Product name, category, color, size.</a:t>
              </a:r>
              <a:endParaRPr lang="en-US" sz="1600" dirty="0"/>
            </a:p>
          </p:txBody>
        </p:sp>
        <p:sp>
          <p:nvSpPr>
            <p:cNvPr id="6" name="Text 4"/>
            <p:cNvSpPr/>
            <p:nvPr/>
          </p:nvSpPr>
          <p:spPr>
            <a:xfrm>
              <a:off x="721638" y="3685461"/>
              <a:ext cx="6342102" cy="32992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550"/>
                </a:lnSpc>
                <a:buSzPct val="100000"/>
                <a:buChar char="•"/>
              </a:pPr>
              <a:r>
                <a:rPr lang="en-US" sz="1600" b="1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DIM_Customers:</a:t>
              </a:r>
              <a:r>
                <a:rPr lang="en-US" sz="1600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 Demographic and geographic details.</a:t>
              </a:r>
              <a:endParaRPr lang="en-US" sz="1600" dirty="0"/>
            </a:p>
          </p:txBody>
        </p:sp>
        <p:sp>
          <p:nvSpPr>
            <p:cNvPr id="7" name="Text 5"/>
            <p:cNvSpPr/>
            <p:nvPr/>
          </p:nvSpPr>
          <p:spPr>
            <a:xfrm>
              <a:off x="721638" y="4087535"/>
              <a:ext cx="6342102" cy="32992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550"/>
                </a:lnSpc>
                <a:buSzPct val="100000"/>
                <a:buChar char="•"/>
              </a:pPr>
              <a:r>
                <a:rPr lang="en-US" sz="1600" b="1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DIM_Calendar:</a:t>
              </a:r>
              <a:r>
                <a:rPr lang="en-US" sz="1600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 Year, Month, Quarter for time intelligence.</a:t>
              </a:r>
              <a:endParaRPr lang="en-US" sz="1600" dirty="0"/>
            </a:p>
          </p:txBody>
        </p:sp>
        <p:pic>
          <p:nvPicPr>
            <p:cNvPr id="8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58059" y="1246406"/>
              <a:ext cx="6342102" cy="6342102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12691240" y="7658276"/>
              <a:ext cx="1907628" cy="52402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52450" y="187464"/>
            <a:ext cx="14093716" cy="7994838"/>
            <a:chOff x="552450" y="187464"/>
            <a:chExt cx="14093716" cy="7994838"/>
          </a:xfrm>
        </p:grpSpPr>
        <p:sp>
          <p:nvSpPr>
            <p:cNvPr id="2" name="Text 0"/>
            <p:cNvSpPr/>
            <p:nvPr/>
          </p:nvSpPr>
          <p:spPr>
            <a:xfrm>
              <a:off x="552450" y="187464"/>
              <a:ext cx="7187208" cy="49327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850"/>
                </a:lnSpc>
                <a:buNone/>
              </a:pPr>
              <a:r>
                <a:rPr lang="en-US" sz="3100" dirty="0">
                  <a:solidFill>
                    <a:srgbClr val="091C5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Annual Sales Performance (2019-2021)</a:t>
              </a:r>
              <a:endParaRPr lang="en-US" sz="3100" dirty="0"/>
            </a:p>
          </p:txBody>
        </p:sp>
        <p:pic>
          <p:nvPicPr>
            <p:cNvPr id="3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450" y="801578"/>
              <a:ext cx="10820400" cy="6064667"/>
            </a:xfrm>
            <a:prstGeom prst="rect">
              <a:avLst/>
            </a:prstGeom>
          </p:spPr>
        </p:pic>
        <p:sp>
          <p:nvSpPr>
            <p:cNvPr id="4" name="Text 1"/>
            <p:cNvSpPr/>
            <p:nvPr/>
          </p:nvSpPr>
          <p:spPr>
            <a:xfrm>
              <a:off x="552450" y="7370782"/>
              <a:ext cx="10940612" cy="54350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50"/>
                </a:lnSpc>
                <a:buNone/>
              </a:pPr>
              <a:r>
                <a:rPr lang="en-US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Sales peaked significantly in 2020, indicating strong growth, followed by a sharp decline in </a:t>
              </a:r>
              <a:r>
                <a:rPr lang="en-US" dirty="0" smtClean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2021.</a:t>
              </a:r>
            </a:p>
            <a:p>
              <a:pPr marL="0" indent="0" algn="l">
                <a:lnSpc>
                  <a:spcPts val="1950"/>
                </a:lnSpc>
                <a:buNone/>
              </a:pPr>
              <a:r>
                <a:rPr lang="en-US" dirty="0" smtClean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This </a:t>
              </a:r>
              <a:r>
                <a:rPr lang="en-US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trend warrants further investigation.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1713780" y="2986188"/>
              <a:ext cx="293238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Total Sales by Years:</a:t>
              </a:r>
            </a:p>
            <a:p>
              <a:endParaRPr lang="en-US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endParaRPr>
            </a:p>
            <a:p>
              <a:r>
                <a:rPr lang="en-US" b="1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2019</a:t>
              </a:r>
              <a:r>
                <a:rPr lang="en-US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: $5,839,631</a:t>
              </a:r>
            </a:p>
            <a:p>
              <a:r>
                <a:rPr lang="en-US" b="1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2020</a:t>
              </a:r>
              <a:r>
                <a:rPr lang="en-US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: $16,351,550</a:t>
              </a:r>
            </a:p>
            <a:p>
              <a:r>
                <a:rPr lang="en-US" b="1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2021</a:t>
              </a:r>
              <a:r>
                <a:rPr lang="en-US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: $45,694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2691240" y="7658276"/>
              <a:ext cx="1907628" cy="52402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52450" y="224343"/>
            <a:ext cx="14046418" cy="7957959"/>
            <a:chOff x="552450" y="224343"/>
            <a:chExt cx="14046418" cy="7957959"/>
          </a:xfrm>
        </p:grpSpPr>
        <p:sp>
          <p:nvSpPr>
            <p:cNvPr id="2" name="Text 0"/>
            <p:cNvSpPr/>
            <p:nvPr/>
          </p:nvSpPr>
          <p:spPr>
            <a:xfrm>
              <a:off x="552450" y="224343"/>
              <a:ext cx="5418773" cy="49327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850"/>
                </a:lnSpc>
                <a:buNone/>
              </a:pPr>
              <a:r>
                <a:rPr lang="en-US" sz="3100" dirty="0">
                  <a:solidFill>
                    <a:srgbClr val="091C5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Monthly Sales Trend for 2020</a:t>
              </a:r>
              <a:endParaRPr lang="en-US" sz="3100" dirty="0"/>
            </a:p>
          </p:txBody>
        </p:sp>
        <p:pic>
          <p:nvPicPr>
            <p:cNvPr id="3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450" y="911937"/>
              <a:ext cx="10533510" cy="5898766"/>
            </a:xfrm>
            <a:prstGeom prst="rect">
              <a:avLst/>
            </a:prstGeom>
          </p:spPr>
        </p:pic>
        <p:sp>
          <p:nvSpPr>
            <p:cNvPr id="4" name="Text 1"/>
            <p:cNvSpPr/>
            <p:nvPr/>
          </p:nvSpPr>
          <p:spPr>
            <a:xfrm>
              <a:off x="552450" y="7202641"/>
              <a:ext cx="10533510" cy="74318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50"/>
                </a:lnSpc>
                <a:buNone/>
              </a:pPr>
              <a:r>
                <a:rPr lang="en-US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2020 showed a consistent upward trend in sales, with significant peaks towards the end of the </a:t>
              </a:r>
              <a:r>
                <a:rPr lang="en-US" dirty="0" smtClean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year,</a:t>
              </a:r>
            </a:p>
            <a:p>
              <a:pPr marL="0" indent="0" algn="l">
                <a:lnSpc>
                  <a:spcPts val="1950"/>
                </a:lnSpc>
                <a:buNone/>
              </a:pPr>
              <a:r>
                <a:rPr lang="en-US" dirty="0" smtClean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highlighting </a:t>
              </a:r>
              <a:r>
                <a:rPr lang="en-US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strong seasonal demand.</a:t>
              </a:r>
              <a:endParaRPr lang="en-US" dirty="0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2691240" y="7658276"/>
              <a:ext cx="1907628" cy="52402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793790" y="1402437"/>
            <a:ext cx="13805078" cy="6779865"/>
            <a:chOff x="793790" y="1402437"/>
            <a:chExt cx="13805078" cy="6779865"/>
          </a:xfrm>
        </p:grpSpPr>
        <p:sp>
          <p:nvSpPr>
            <p:cNvPr id="2" name="Text 0"/>
            <p:cNvSpPr/>
            <p:nvPr/>
          </p:nvSpPr>
          <p:spPr>
            <a:xfrm>
              <a:off x="793790" y="1402437"/>
              <a:ext cx="7441049" cy="70877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5550"/>
                </a:lnSpc>
                <a:buNone/>
              </a:pPr>
              <a:r>
                <a:rPr lang="en-US" sz="4450" dirty="0">
                  <a:solidFill>
                    <a:srgbClr val="091C5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Top 5</a:t>
              </a:r>
              <a:r>
                <a:rPr lang="en-US" sz="4450" dirty="0" smtClean="0">
                  <a:solidFill>
                    <a:srgbClr val="091C5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 </a:t>
              </a:r>
              <a:r>
                <a:rPr lang="en-US" sz="4450" dirty="0">
                  <a:solidFill>
                    <a:srgbClr val="091C5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Products by Revenue</a:t>
              </a:r>
              <a:endParaRPr lang="en-US" sz="4450" dirty="0"/>
            </a:p>
          </p:txBody>
        </p:sp>
        <p:sp>
          <p:nvSpPr>
            <p:cNvPr id="3" name="Shape 1"/>
            <p:cNvSpPr/>
            <p:nvPr/>
          </p:nvSpPr>
          <p:spPr>
            <a:xfrm>
              <a:off x="793790" y="2905006"/>
              <a:ext cx="4196358" cy="1677591"/>
            </a:xfrm>
            <a:prstGeom prst="roundRect">
              <a:avLst>
                <a:gd name="adj" fmla="val 8721"/>
              </a:avLst>
            </a:prstGeom>
            <a:solidFill>
              <a:srgbClr val="FFFFFF"/>
            </a:solidFill>
            <a:ln/>
          </p:spPr>
        </p:sp>
        <p:sp>
          <p:nvSpPr>
            <p:cNvPr id="4" name="Shape 2"/>
            <p:cNvSpPr/>
            <p:nvPr/>
          </p:nvSpPr>
          <p:spPr>
            <a:xfrm>
              <a:off x="793790" y="2874526"/>
              <a:ext cx="4196358" cy="121920"/>
            </a:xfrm>
            <a:prstGeom prst="roundRect">
              <a:avLst>
                <a:gd name="adj" fmla="val 167442"/>
              </a:avLst>
            </a:prstGeom>
            <a:solidFill>
              <a:srgbClr val="84C1FA"/>
            </a:solidFill>
            <a:ln/>
          </p:spPr>
        </p:sp>
        <p:sp>
          <p:nvSpPr>
            <p:cNvPr id="5" name="Shape 3"/>
            <p:cNvSpPr/>
            <p:nvPr/>
          </p:nvSpPr>
          <p:spPr>
            <a:xfrm>
              <a:off x="2551688" y="2564844"/>
              <a:ext cx="680442" cy="680442"/>
            </a:xfrm>
            <a:prstGeom prst="roundRect">
              <a:avLst>
                <a:gd name="adj" fmla="val 134383"/>
              </a:avLst>
            </a:prstGeom>
            <a:solidFill>
              <a:srgbClr val="84C1FA"/>
            </a:solidFill>
            <a:ln/>
          </p:spPr>
        </p:sp>
        <p:sp>
          <p:nvSpPr>
            <p:cNvPr id="6" name="Text 4"/>
            <p:cNvSpPr/>
            <p:nvPr/>
          </p:nvSpPr>
          <p:spPr>
            <a:xfrm>
              <a:off x="2755761" y="2734985"/>
              <a:ext cx="272177" cy="34016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400"/>
                </a:lnSpc>
                <a:buNone/>
              </a:pPr>
              <a:r>
                <a:rPr lang="en-US" sz="2100" dirty="0">
                  <a:solidFill>
                    <a:srgbClr val="000000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1</a:t>
              </a:r>
              <a:endParaRPr lang="en-US" sz="2100" dirty="0"/>
            </a:p>
          </p:txBody>
        </p:sp>
        <p:sp>
          <p:nvSpPr>
            <p:cNvPr id="7" name="Text 5"/>
            <p:cNvSpPr/>
            <p:nvPr/>
          </p:nvSpPr>
          <p:spPr>
            <a:xfrm>
              <a:off x="1051084" y="3471982"/>
              <a:ext cx="3185398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1E306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Mountain-200 Black, 46</a:t>
              </a:r>
              <a:endParaRPr lang="en-US" sz="2200" dirty="0"/>
            </a:p>
          </p:txBody>
        </p:sp>
        <p:sp>
          <p:nvSpPr>
            <p:cNvPr id="8" name="Text 6"/>
            <p:cNvSpPr/>
            <p:nvPr/>
          </p:nvSpPr>
          <p:spPr>
            <a:xfrm>
              <a:off x="1051084" y="3962400"/>
              <a:ext cx="3681770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$1.37M</a:t>
              </a:r>
              <a:endParaRPr lang="en-US" sz="1750" dirty="0"/>
            </a:p>
          </p:txBody>
        </p:sp>
        <p:sp>
          <p:nvSpPr>
            <p:cNvPr id="9" name="Shape 7"/>
            <p:cNvSpPr/>
            <p:nvPr/>
          </p:nvSpPr>
          <p:spPr>
            <a:xfrm>
              <a:off x="5216962" y="2905006"/>
              <a:ext cx="4196358" cy="1677591"/>
            </a:xfrm>
            <a:prstGeom prst="roundRect">
              <a:avLst>
                <a:gd name="adj" fmla="val 8721"/>
              </a:avLst>
            </a:prstGeom>
            <a:solidFill>
              <a:srgbClr val="FFFFFF"/>
            </a:solidFill>
            <a:ln/>
          </p:spPr>
        </p:sp>
        <p:sp>
          <p:nvSpPr>
            <p:cNvPr id="10" name="Shape 8"/>
            <p:cNvSpPr/>
            <p:nvPr/>
          </p:nvSpPr>
          <p:spPr>
            <a:xfrm>
              <a:off x="5216962" y="2874526"/>
              <a:ext cx="4196358" cy="121920"/>
            </a:xfrm>
            <a:prstGeom prst="roundRect">
              <a:avLst>
                <a:gd name="adj" fmla="val 167442"/>
              </a:avLst>
            </a:prstGeom>
            <a:solidFill>
              <a:srgbClr val="84C1FA"/>
            </a:solidFill>
            <a:ln/>
          </p:spPr>
        </p:sp>
        <p:sp>
          <p:nvSpPr>
            <p:cNvPr id="11" name="Shape 9"/>
            <p:cNvSpPr/>
            <p:nvPr/>
          </p:nvSpPr>
          <p:spPr>
            <a:xfrm>
              <a:off x="6974860" y="2564844"/>
              <a:ext cx="680442" cy="680442"/>
            </a:xfrm>
            <a:prstGeom prst="roundRect">
              <a:avLst>
                <a:gd name="adj" fmla="val 134383"/>
              </a:avLst>
            </a:prstGeom>
            <a:solidFill>
              <a:srgbClr val="84C1FA"/>
            </a:solidFill>
            <a:ln/>
          </p:spPr>
        </p:sp>
        <p:sp>
          <p:nvSpPr>
            <p:cNvPr id="12" name="Text 10"/>
            <p:cNvSpPr/>
            <p:nvPr/>
          </p:nvSpPr>
          <p:spPr>
            <a:xfrm>
              <a:off x="7178933" y="2734985"/>
              <a:ext cx="272177" cy="34016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400"/>
                </a:lnSpc>
                <a:buNone/>
              </a:pPr>
              <a:r>
                <a:rPr lang="en-US" sz="2100" dirty="0">
                  <a:solidFill>
                    <a:srgbClr val="000000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2</a:t>
              </a:r>
              <a:endParaRPr lang="en-US" sz="2100" dirty="0"/>
            </a:p>
          </p:txBody>
        </p:sp>
        <p:sp>
          <p:nvSpPr>
            <p:cNvPr id="13" name="Text 11"/>
            <p:cNvSpPr/>
            <p:nvPr/>
          </p:nvSpPr>
          <p:spPr>
            <a:xfrm>
              <a:off x="5474256" y="3471982"/>
              <a:ext cx="3167539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1E306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Mountain-200 Black, 42</a:t>
              </a:r>
              <a:endParaRPr lang="en-US" sz="2200" dirty="0"/>
            </a:p>
          </p:txBody>
        </p:sp>
        <p:sp>
          <p:nvSpPr>
            <p:cNvPr id="14" name="Text 12"/>
            <p:cNvSpPr/>
            <p:nvPr/>
          </p:nvSpPr>
          <p:spPr>
            <a:xfrm>
              <a:off x="5474256" y="3962400"/>
              <a:ext cx="3681770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$1.36M</a:t>
              </a:r>
              <a:endParaRPr lang="en-US" sz="1750" dirty="0"/>
            </a:p>
          </p:txBody>
        </p:sp>
        <p:sp>
          <p:nvSpPr>
            <p:cNvPr id="15" name="Shape 13"/>
            <p:cNvSpPr/>
            <p:nvPr/>
          </p:nvSpPr>
          <p:spPr>
            <a:xfrm>
              <a:off x="9640133" y="2905006"/>
              <a:ext cx="4196358" cy="1677591"/>
            </a:xfrm>
            <a:prstGeom prst="roundRect">
              <a:avLst>
                <a:gd name="adj" fmla="val 8721"/>
              </a:avLst>
            </a:prstGeom>
            <a:solidFill>
              <a:srgbClr val="FFFFFF"/>
            </a:solidFill>
            <a:ln/>
          </p:spPr>
        </p:sp>
        <p:sp>
          <p:nvSpPr>
            <p:cNvPr id="16" name="Shape 14"/>
            <p:cNvSpPr/>
            <p:nvPr/>
          </p:nvSpPr>
          <p:spPr>
            <a:xfrm>
              <a:off x="9640133" y="2874526"/>
              <a:ext cx="4196358" cy="121920"/>
            </a:xfrm>
            <a:prstGeom prst="roundRect">
              <a:avLst>
                <a:gd name="adj" fmla="val 167442"/>
              </a:avLst>
            </a:prstGeom>
            <a:solidFill>
              <a:srgbClr val="84C1FA"/>
            </a:solidFill>
            <a:ln/>
          </p:spPr>
        </p:sp>
        <p:sp>
          <p:nvSpPr>
            <p:cNvPr id="17" name="Shape 15"/>
            <p:cNvSpPr/>
            <p:nvPr/>
          </p:nvSpPr>
          <p:spPr>
            <a:xfrm>
              <a:off x="11398032" y="2564844"/>
              <a:ext cx="680442" cy="680442"/>
            </a:xfrm>
            <a:prstGeom prst="roundRect">
              <a:avLst>
                <a:gd name="adj" fmla="val 134383"/>
              </a:avLst>
            </a:prstGeom>
            <a:solidFill>
              <a:srgbClr val="84C1FA"/>
            </a:solidFill>
            <a:ln/>
          </p:spPr>
        </p:sp>
        <p:sp>
          <p:nvSpPr>
            <p:cNvPr id="18" name="Text 16"/>
            <p:cNvSpPr/>
            <p:nvPr/>
          </p:nvSpPr>
          <p:spPr>
            <a:xfrm>
              <a:off x="11602105" y="2734985"/>
              <a:ext cx="272177" cy="34016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400"/>
                </a:lnSpc>
                <a:buNone/>
              </a:pPr>
              <a:r>
                <a:rPr lang="en-US" sz="2100" dirty="0">
                  <a:solidFill>
                    <a:srgbClr val="000000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3</a:t>
              </a:r>
              <a:endParaRPr lang="en-US" sz="2100" dirty="0"/>
            </a:p>
          </p:txBody>
        </p:sp>
        <p:sp>
          <p:nvSpPr>
            <p:cNvPr id="19" name="Text 17"/>
            <p:cNvSpPr/>
            <p:nvPr/>
          </p:nvSpPr>
          <p:spPr>
            <a:xfrm>
              <a:off x="9897427" y="3471982"/>
              <a:ext cx="317182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1E306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Mountain-200 Silver, 38</a:t>
              </a:r>
              <a:endParaRPr lang="en-US" sz="2200" dirty="0"/>
            </a:p>
          </p:txBody>
        </p:sp>
        <p:sp>
          <p:nvSpPr>
            <p:cNvPr id="20" name="Text 18"/>
            <p:cNvSpPr/>
            <p:nvPr/>
          </p:nvSpPr>
          <p:spPr>
            <a:xfrm>
              <a:off x="9897427" y="3962400"/>
              <a:ext cx="3681770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$1.34M</a:t>
              </a:r>
              <a:endParaRPr lang="en-US" sz="1750" dirty="0"/>
            </a:p>
          </p:txBody>
        </p:sp>
        <p:sp>
          <p:nvSpPr>
            <p:cNvPr id="21" name="Shape 19"/>
            <p:cNvSpPr/>
            <p:nvPr/>
          </p:nvSpPr>
          <p:spPr>
            <a:xfrm>
              <a:off x="793790" y="5149572"/>
              <a:ext cx="6407944" cy="1677591"/>
            </a:xfrm>
            <a:prstGeom prst="roundRect">
              <a:avLst>
                <a:gd name="adj" fmla="val 8721"/>
              </a:avLst>
            </a:prstGeom>
            <a:solidFill>
              <a:srgbClr val="FFFFFF"/>
            </a:solidFill>
            <a:ln/>
          </p:spPr>
        </p:sp>
        <p:sp>
          <p:nvSpPr>
            <p:cNvPr id="22" name="Shape 20"/>
            <p:cNvSpPr/>
            <p:nvPr/>
          </p:nvSpPr>
          <p:spPr>
            <a:xfrm>
              <a:off x="793790" y="5119092"/>
              <a:ext cx="6407944" cy="121920"/>
            </a:xfrm>
            <a:prstGeom prst="roundRect">
              <a:avLst>
                <a:gd name="adj" fmla="val 167442"/>
              </a:avLst>
            </a:prstGeom>
            <a:solidFill>
              <a:srgbClr val="84C1FA"/>
            </a:solidFill>
            <a:ln/>
          </p:spPr>
        </p:sp>
        <p:sp>
          <p:nvSpPr>
            <p:cNvPr id="23" name="Shape 21"/>
            <p:cNvSpPr/>
            <p:nvPr/>
          </p:nvSpPr>
          <p:spPr>
            <a:xfrm>
              <a:off x="3657540" y="4809411"/>
              <a:ext cx="680442" cy="680442"/>
            </a:xfrm>
            <a:prstGeom prst="roundRect">
              <a:avLst>
                <a:gd name="adj" fmla="val 134383"/>
              </a:avLst>
            </a:prstGeom>
            <a:solidFill>
              <a:srgbClr val="84C1FA"/>
            </a:solidFill>
            <a:ln/>
          </p:spPr>
        </p:sp>
        <p:sp>
          <p:nvSpPr>
            <p:cNvPr id="24" name="Text 22"/>
            <p:cNvSpPr/>
            <p:nvPr/>
          </p:nvSpPr>
          <p:spPr>
            <a:xfrm>
              <a:off x="3861614" y="4979551"/>
              <a:ext cx="272177" cy="34016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400"/>
                </a:lnSpc>
                <a:buNone/>
              </a:pPr>
              <a:r>
                <a:rPr lang="en-US" sz="2100" dirty="0">
                  <a:solidFill>
                    <a:srgbClr val="000000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4</a:t>
              </a:r>
              <a:endParaRPr lang="en-US" sz="2100" dirty="0"/>
            </a:p>
          </p:txBody>
        </p:sp>
        <p:sp>
          <p:nvSpPr>
            <p:cNvPr id="25" name="Text 23"/>
            <p:cNvSpPr/>
            <p:nvPr/>
          </p:nvSpPr>
          <p:spPr>
            <a:xfrm>
              <a:off x="1051084" y="5716548"/>
              <a:ext cx="3182303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1E306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Mountain-200 Silver, 46</a:t>
              </a:r>
              <a:endParaRPr lang="en-US" sz="2200" dirty="0"/>
            </a:p>
          </p:txBody>
        </p:sp>
        <p:sp>
          <p:nvSpPr>
            <p:cNvPr id="26" name="Text 24"/>
            <p:cNvSpPr/>
            <p:nvPr/>
          </p:nvSpPr>
          <p:spPr>
            <a:xfrm>
              <a:off x="1051084" y="6206966"/>
              <a:ext cx="5893356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$1.30M</a:t>
              </a:r>
              <a:endParaRPr lang="en-US" sz="1750" dirty="0"/>
            </a:p>
          </p:txBody>
        </p:sp>
        <p:sp>
          <p:nvSpPr>
            <p:cNvPr id="27" name="Shape 25"/>
            <p:cNvSpPr/>
            <p:nvPr/>
          </p:nvSpPr>
          <p:spPr>
            <a:xfrm>
              <a:off x="7428548" y="5149572"/>
              <a:ext cx="6407944" cy="1677591"/>
            </a:xfrm>
            <a:prstGeom prst="roundRect">
              <a:avLst>
                <a:gd name="adj" fmla="val 8721"/>
              </a:avLst>
            </a:prstGeom>
            <a:solidFill>
              <a:srgbClr val="FFFFFF"/>
            </a:solidFill>
            <a:ln/>
          </p:spPr>
        </p:sp>
        <p:sp>
          <p:nvSpPr>
            <p:cNvPr id="28" name="Shape 26"/>
            <p:cNvSpPr/>
            <p:nvPr/>
          </p:nvSpPr>
          <p:spPr>
            <a:xfrm>
              <a:off x="7428548" y="5119092"/>
              <a:ext cx="6407944" cy="121920"/>
            </a:xfrm>
            <a:prstGeom prst="roundRect">
              <a:avLst>
                <a:gd name="adj" fmla="val 167442"/>
              </a:avLst>
            </a:prstGeom>
            <a:solidFill>
              <a:srgbClr val="84C1FA"/>
            </a:solidFill>
            <a:ln/>
          </p:spPr>
        </p:sp>
        <p:sp>
          <p:nvSpPr>
            <p:cNvPr id="29" name="Shape 27"/>
            <p:cNvSpPr/>
            <p:nvPr/>
          </p:nvSpPr>
          <p:spPr>
            <a:xfrm>
              <a:off x="10292298" y="4809411"/>
              <a:ext cx="680442" cy="680442"/>
            </a:xfrm>
            <a:prstGeom prst="roundRect">
              <a:avLst>
                <a:gd name="adj" fmla="val 134383"/>
              </a:avLst>
            </a:prstGeom>
            <a:solidFill>
              <a:srgbClr val="84C1FA"/>
            </a:solidFill>
            <a:ln/>
          </p:spPr>
        </p:sp>
        <p:sp>
          <p:nvSpPr>
            <p:cNvPr id="30" name="Text 28"/>
            <p:cNvSpPr/>
            <p:nvPr/>
          </p:nvSpPr>
          <p:spPr>
            <a:xfrm>
              <a:off x="10496371" y="4979551"/>
              <a:ext cx="272177" cy="34016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400"/>
                </a:lnSpc>
                <a:buNone/>
              </a:pPr>
              <a:r>
                <a:rPr lang="en-US" sz="2100" dirty="0">
                  <a:solidFill>
                    <a:srgbClr val="000000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5</a:t>
              </a:r>
              <a:endParaRPr lang="en-US" sz="2100" dirty="0"/>
            </a:p>
          </p:txBody>
        </p:sp>
        <p:sp>
          <p:nvSpPr>
            <p:cNvPr id="31" name="Text 29"/>
            <p:cNvSpPr/>
            <p:nvPr/>
          </p:nvSpPr>
          <p:spPr>
            <a:xfrm>
              <a:off x="7685842" y="5716548"/>
              <a:ext cx="3174921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1E306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Mountain-200 Black, 38</a:t>
              </a:r>
              <a:endParaRPr lang="en-US" sz="2200" dirty="0"/>
            </a:p>
          </p:txBody>
        </p:sp>
        <p:sp>
          <p:nvSpPr>
            <p:cNvPr id="32" name="Text 30"/>
            <p:cNvSpPr/>
            <p:nvPr/>
          </p:nvSpPr>
          <p:spPr>
            <a:xfrm>
              <a:off x="7685842" y="6206966"/>
              <a:ext cx="5893356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$1.29M</a:t>
              </a:r>
              <a:endParaRPr lang="en-US" sz="1750" dirty="0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2691240" y="7658276"/>
              <a:ext cx="1907628" cy="52402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52450" y="373998"/>
            <a:ext cx="14077950" cy="7808304"/>
            <a:chOff x="552450" y="373998"/>
            <a:chExt cx="14077950" cy="7808304"/>
          </a:xfrm>
        </p:grpSpPr>
        <p:sp>
          <p:nvSpPr>
            <p:cNvPr id="2" name="Text 0"/>
            <p:cNvSpPr/>
            <p:nvPr/>
          </p:nvSpPr>
          <p:spPr>
            <a:xfrm>
              <a:off x="552450" y="373998"/>
              <a:ext cx="6550700" cy="49327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850"/>
                </a:lnSpc>
                <a:buNone/>
              </a:pPr>
              <a:r>
                <a:rPr lang="en-US" sz="3100" dirty="0">
                  <a:solidFill>
                    <a:srgbClr val="091C5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Product Category Sales Breakdown</a:t>
              </a:r>
              <a:endParaRPr lang="en-US" sz="3100" dirty="0"/>
            </a:p>
          </p:txBody>
        </p:sp>
        <p:pic>
          <p:nvPicPr>
            <p:cNvPr id="3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450" y="946083"/>
              <a:ext cx="10759017" cy="5875218"/>
            </a:xfrm>
            <a:prstGeom prst="rect">
              <a:avLst/>
            </a:prstGeom>
          </p:spPr>
        </p:pic>
        <p:sp>
          <p:nvSpPr>
            <p:cNvPr id="10" name="Text 7"/>
            <p:cNvSpPr/>
            <p:nvPr/>
          </p:nvSpPr>
          <p:spPr>
            <a:xfrm>
              <a:off x="552451" y="7330144"/>
              <a:ext cx="9773964" cy="71026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50"/>
                </a:lnSpc>
                <a:buNone/>
              </a:pPr>
              <a:r>
                <a:rPr lang="en-US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Bikes dominate sales, accounting for over 90% of total </a:t>
              </a:r>
              <a:r>
                <a:rPr lang="en-US" dirty="0" smtClean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revenue.</a:t>
              </a:r>
            </a:p>
            <a:p>
              <a:pPr marL="0" indent="0" algn="l">
                <a:lnSpc>
                  <a:spcPts val="1950"/>
                </a:lnSpc>
                <a:buNone/>
              </a:pPr>
              <a:r>
                <a:rPr lang="en-US" dirty="0" smtClean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Accessories </a:t>
              </a:r>
              <a:r>
                <a:rPr lang="en-US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and Clothing contribute smaller, but significant, portions.</a:t>
              </a:r>
              <a:endParaRPr lang="en-US" dirty="0"/>
            </a:p>
          </p:txBody>
        </p:sp>
        <p:sp>
          <p:nvSpPr>
            <p:cNvPr id="23" name="Shape 1"/>
            <p:cNvSpPr/>
            <p:nvPr/>
          </p:nvSpPr>
          <p:spPr>
            <a:xfrm>
              <a:off x="2657832" y="7000158"/>
              <a:ext cx="157758" cy="157758"/>
            </a:xfrm>
            <a:prstGeom prst="roundRect">
              <a:avLst>
                <a:gd name="adj" fmla="val 11592"/>
              </a:avLst>
            </a:prstGeom>
            <a:solidFill>
              <a:srgbClr val="03274A"/>
            </a:solidFill>
            <a:ln/>
          </p:spPr>
        </p:sp>
        <p:sp>
          <p:nvSpPr>
            <p:cNvPr id="24" name="Text 2"/>
            <p:cNvSpPr/>
            <p:nvPr/>
          </p:nvSpPr>
          <p:spPr>
            <a:xfrm>
              <a:off x="2876550" y="7000158"/>
              <a:ext cx="388263" cy="15787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200"/>
                </a:lnSpc>
                <a:buNone/>
              </a:pPr>
              <a:r>
                <a:rPr lang="en-US" sz="1200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Bikes</a:t>
              </a:r>
              <a:endParaRPr lang="en-US" sz="1200" dirty="0"/>
            </a:p>
          </p:txBody>
        </p:sp>
        <p:sp>
          <p:nvSpPr>
            <p:cNvPr id="25" name="Shape 3"/>
            <p:cNvSpPr/>
            <p:nvPr/>
          </p:nvSpPr>
          <p:spPr>
            <a:xfrm>
              <a:off x="5068609" y="7000158"/>
              <a:ext cx="157758" cy="157758"/>
            </a:xfrm>
            <a:prstGeom prst="roundRect">
              <a:avLst>
                <a:gd name="adj" fmla="val 11592"/>
              </a:avLst>
            </a:prstGeom>
            <a:solidFill>
              <a:srgbClr val="0868C2"/>
            </a:solidFill>
            <a:ln/>
          </p:spPr>
        </p:sp>
        <p:sp>
          <p:nvSpPr>
            <p:cNvPr id="26" name="Text 4"/>
            <p:cNvSpPr/>
            <p:nvPr/>
          </p:nvSpPr>
          <p:spPr>
            <a:xfrm>
              <a:off x="5287327" y="7000158"/>
              <a:ext cx="885349" cy="15787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200"/>
                </a:lnSpc>
                <a:buNone/>
              </a:pPr>
              <a:r>
                <a:rPr lang="en-US" sz="1200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Accessories</a:t>
              </a:r>
              <a:endParaRPr lang="en-US" sz="1200" dirty="0"/>
            </a:p>
          </p:txBody>
        </p:sp>
        <p:sp>
          <p:nvSpPr>
            <p:cNvPr id="27" name="Shape 5"/>
            <p:cNvSpPr/>
            <p:nvPr/>
          </p:nvSpPr>
          <p:spPr>
            <a:xfrm>
              <a:off x="7976473" y="7000158"/>
              <a:ext cx="157758" cy="157758"/>
            </a:xfrm>
            <a:prstGeom prst="roundRect">
              <a:avLst>
                <a:gd name="adj" fmla="val 11592"/>
              </a:avLst>
            </a:prstGeom>
            <a:solidFill>
              <a:srgbClr val="50A7F8"/>
            </a:solidFill>
            <a:ln/>
          </p:spPr>
        </p:sp>
        <p:sp>
          <p:nvSpPr>
            <p:cNvPr id="28" name="Text 6"/>
            <p:cNvSpPr/>
            <p:nvPr/>
          </p:nvSpPr>
          <p:spPr>
            <a:xfrm>
              <a:off x="8195190" y="7000158"/>
              <a:ext cx="637580" cy="15787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200"/>
                </a:lnSpc>
                <a:buNone/>
              </a:pPr>
              <a:r>
                <a:rPr lang="en-US" sz="1200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Clothing</a:t>
              </a:r>
              <a:endParaRPr 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311467" y="3077411"/>
              <a:ext cx="3318933" cy="1374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950"/>
                </a:lnSpc>
              </a:pPr>
              <a:r>
                <a:rPr lang="en-US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Product Category Sales:</a:t>
              </a:r>
            </a:p>
            <a:p>
              <a:pPr>
                <a:lnSpc>
                  <a:spcPts val="1950"/>
                </a:lnSpc>
              </a:pPr>
              <a:endParaRPr lang="en-US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endParaRPr>
            </a:p>
            <a:p>
              <a:pPr>
                <a:lnSpc>
                  <a:spcPts val="1950"/>
                </a:lnSpc>
              </a:pPr>
              <a:r>
                <a:rPr lang="en-US" b="1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Bikes</a:t>
              </a:r>
              <a:r>
                <a:rPr lang="en-US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: </a:t>
              </a:r>
              <a:r>
                <a:rPr lang="en-US" dirty="0" smtClean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$21,199,197.9</a:t>
              </a:r>
              <a:endParaRPr lang="en-US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endParaRPr>
            </a:p>
            <a:p>
              <a:pPr>
                <a:lnSpc>
                  <a:spcPts val="1950"/>
                </a:lnSpc>
              </a:pPr>
              <a:r>
                <a:rPr lang="en-US" b="1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Accessories</a:t>
              </a:r>
              <a:r>
                <a:rPr lang="en-US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: </a:t>
              </a:r>
              <a:r>
                <a:rPr lang="en-US" dirty="0" smtClean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$693,339.37</a:t>
              </a:r>
              <a:endParaRPr lang="en-US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endParaRPr>
            </a:p>
            <a:p>
              <a:pPr>
                <a:lnSpc>
                  <a:spcPts val="1950"/>
                </a:lnSpc>
              </a:pPr>
              <a:r>
                <a:rPr lang="en-US" b="1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Clothing</a:t>
              </a:r>
              <a:r>
                <a:rPr lang="en-US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: </a:t>
              </a:r>
              <a:r>
                <a:rPr lang="en-US" dirty="0" smtClean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$384,785.61</a:t>
              </a:r>
              <a:endParaRPr lang="en-US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2691240" y="7658276"/>
              <a:ext cx="1907628" cy="52402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88896" y="448984"/>
            <a:ext cx="13909972" cy="7733318"/>
            <a:chOff x="688896" y="448984"/>
            <a:chExt cx="13909972" cy="7733318"/>
          </a:xfrm>
        </p:grpSpPr>
        <p:sp>
          <p:nvSpPr>
            <p:cNvPr id="2" name="Text 0"/>
            <p:cNvSpPr/>
            <p:nvPr/>
          </p:nvSpPr>
          <p:spPr>
            <a:xfrm>
              <a:off x="696635" y="448984"/>
              <a:ext cx="9669185" cy="62210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4850"/>
                </a:lnSpc>
                <a:buNone/>
              </a:pPr>
              <a:r>
                <a:rPr lang="en-US" sz="3900" dirty="0">
                  <a:solidFill>
                    <a:srgbClr val="091C5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Power BI Dashboards: Visualizing Insights</a:t>
              </a:r>
              <a:endParaRPr lang="en-US" sz="3900" dirty="0"/>
            </a:p>
          </p:txBody>
        </p:sp>
        <p:sp>
          <p:nvSpPr>
            <p:cNvPr id="3" name="Text 1"/>
            <p:cNvSpPr/>
            <p:nvPr/>
          </p:nvSpPr>
          <p:spPr>
            <a:xfrm>
              <a:off x="688896" y="1117798"/>
              <a:ext cx="13237131" cy="63698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1550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Our interactive Power BI dashboards provide a dynamic view of sales performance, customer behavior, and product trends. Filters allow for detailed exploration by year, month, city, category, and product.</a:t>
              </a:r>
              <a:endParaRPr lang="en-US" sz="1550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4661" y="1754782"/>
              <a:ext cx="11256579" cy="6297630"/>
            </a:xfrm>
            <a:prstGeom prst="rect">
              <a:avLst/>
            </a:prstGeom>
          </p:spPr>
        </p:pic>
        <p:sp>
          <p:nvSpPr>
            <p:cNvPr id="5" name="Rounded Rectangle 4"/>
            <p:cNvSpPr/>
            <p:nvPr/>
          </p:nvSpPr>
          <p:spPr>
            <a:xfrm>
              <a:off x="12691240" y="7658276"/>
              <a:ext cx="1907628" cy="52402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0" y="0"/>
            <a:ext cx="14598868" cy="8229600"/>
            <a:chOff x="0" y="0"/>
            <a:chExt cx="14598868" cy="8229600"/>
          </a:xfrm>
        </p:grpSpPr>
        <p:pic>
          <p:nvPicPr>
            <p:cNvPr id="2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5760720" cy="8229600"/>
            </a:xfrm>
            <a:prstGeom prst="rect">
              <a:avLst/>
            </a:prstGeom>
          </p:spPr>
        </p:pic>
        <p:sp>
          <p:nvSpPr>
            <p:cNvPr id="3" name="Text 0"/>
            <p:cNvSpPr/>
            <p:nvPr/>
          </p:nvSpPr>
          <p:spPr>
            <a:xfrm>
              <a:off x="6171248" y="620792"/>
              <a:ext cx="7457956" cy="61150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4800"/>
                </a:lnSpc>
                <a:buNone/>
              </a:pPr>
              <a:r>
                <a:rPr lang="en-US" sz="3850" dirty="0">
                  <a:solidFill>
                    <a:srgbClr val="091C5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Key Business Recommendations</a:t>
              </a:r>
              <a:endParaRPr lang="en-US" sz="3850" dirty="0"/>
            </a:p>
          </p:txBody>
        </p:sp>
        <p:sp>
          <p:nvSpPr>
            <p:cNvPr id="4" name="Shape 1"/>
            <p:cNvSpPr/>
            <p:nvPr/>
          </p:nvSpPr>
          <p:spPr>
            <a:xfrm>
              <a:off x="6171248" y="1525786"/>
              <a:ext cx="782717" cy="1174075"/>
            </a:xfrm>
            <a:prstGeom prst="roundRect">
              <a:avLst>
                <a:gd name="adj" fmla="val 360029"/>
              </a:avLst>
            </a:prstGeom>
            <a:solidFill>
              <a:srgbClr val="CEE6FD"/>
            </a:solidFill>
            <a:ln/>
          </p:spPr>
        </p:sp>
        <p:sp>
          <p:nvSpPr>
            <p:cNvPr id="5" name="Text 2"/>
            <p:cNvSpPr/>
            <p:nvPr/>
          </p:nvSpPr>
          <p:spPr>
            <a:xfrm>
              <a:off x="6415802" y="1929408"/>
              <a:ext cx="293489" cy="36683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2300" dirty="0">
                  <a:solidFill>
                    <a:srgbClr val="1E306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1</a:t>
              </a:r>
              <a:endParaRPr lang="en-US" sz="2300" dirty="0"/>
            </a:p>
          </p:txBody>
        </p:sp>
        <p:sp>
          <p:nvSpPr>
            <p:cNvPr id="6" name="Text 3"/>
            <p:cNvSpPr/>
            <p:nvPr/>
          </p:nvSpPr>
          <p:spPr>
            <a:xfrm>
              <a:off x="7149584" y="1721406"/>
              <a:ext cx="4072890" cy="30575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900" dirty="0">
                  <a:solidFill>
                    <a:srgbClr val="1E306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Invest in High-Performing Products</a:t>
              </a:r>
              <a:endParaRPr lang="en-US" sz="1900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7149584" y="2144554"/>
              <a:ext cx="6795968" cy="31313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sz="1500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Expand stock and promotions for best-sellers like Mountain-200 series.</a:t>
              </a:r>
              <a:endParaRPr lang="en-US" sz="1500" dirty="0"/>
            </a:p>
          </p:txBody>
        </p:sp>
        <p:sp>
          <p:nvSpPr>
            <p:cNvPr id="8" name="Shape 5"/>
            <p:cNvSpPr/>
            <p:nvPr/>
          </p:nvSpPr>
          <p:spPr>
            <a:xfrm>
              <a:off x="6171248" y="2895481"/>
              <a:ext cx="782717" cy="1440656"/>
            </a:xfrm>
            <a:prstGeom prst="roundRect">
              <a:avLst>
                <a:gd name="adj" fmla="val 360029"/>
              </a:avLst>
            </a:prstGeom>
            <a:solidFill>
              <a:srgbClr val="CEE6FD"/>
            </a:solidFill>
            <a:ln/>
          </p:spPr>
        </p:sp>
        <p:sp>
          <p:nvSpPr>
            <p:cNvPr id="9" name="Text 6"/>
            <p:cNvSpPr/>
            <p:nvPr/>
          </p:nvSpPr>
          <p:spPr>
            <a:xfrm>
              <a:off x="6415802" y="3432334"/>
              <a:ext cx="293489" cy="36683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2300" dirty="0">
                  <a:solidFill>
                    <a:srgbClr val="1E306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2</a:t>
              </a:r>
              <a:endParaRPr lang="en-US" sz="2300" dirty="0"/>
            </a:p>
          </p:txBody>
        </p:sp>
        <p:sp>
          <p:nvSpPr>
            <p:cNvPr id="10" name="Text 7"/>
            <p:cNvSpPr/>
            <p:nvPr/>
          </p:nvSpPr>
          <p:spPr>
            <a:xfrm>
              <a:off x="7149584" y="3091101"/>
              <a:ext cx="3387923" cy="30575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900" dirty="0">
                  <a:solidFill>
                    <a:srgbClr val="1E306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Enhance Customer Retention</a:t>
              </a:r>
              <a:endParaRPr lang="en-US" sz="1900" dirty="0"/>
            </a:p>
          </p:txBody>
        </p:sp>
        <p:sp>
          <p:nvSpPr>
            <p:cNvPr id="11" name="Text 8"/>
            <p:cNvSpPr/>
            <p:nvPr/>
          </p:nvSpPr>
          <p:spPr>
            <a:xfrm>
              <a:off x="7149584" y="3514249"/>
              <a:ext cx="6795968" cy="62626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sz="1500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Implement loyalty programs and personalized communication for top customers.</a:t>
              </a:r>
              <a:endParaRPr lang="en-US" sz="1500" dirty="0"/>
            </a:p>
          </p:txBody>
        </p:sp>
        <p:sp>
          <p:nvSpPr>
            <p:cNvPr id="12" name="Shape 9"/>
            <p:cNvSpPr/>
            <p:nvPr/>
          </p:nvSpPr>
          <p:spPr>
            <a:xfrm>
              <a:off x="6171248" y="4531757"/>
              <a:ext cx="782717" cy="1440656"/>
            </a:xfrm>
            <a:prstGeom prst="roundRect">
              <a:avLst>
                <a:gd name="adj" fmla="val 360029"/>
              </a:avLst>
            </a:prstGeom>
            <a:solidFill>
              <a:srgbClr val="CEE6FD"/>
            </a:solidFill>
            <a:ln/>
          </p:spPr>
        </p:sp>
        <p:sp>
          <p:nvSpPr>
            <p:cNvPr id="13" name="Text 10"/>
            <p:cNvSpPr/>
            <p:nvPr/>
          </p:nvSpPr>
          <p:spPr>
            <a:xfrm>
              <a:off x="6415802" y="5068610"/>
              <a:ext cx="293489" cy="36683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2300" dirty="0">
                  <a:solidFill>
                    <a:srgbClr val="1E306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3</a:t>
              </a:r>
              <a:endParaRPr lang="en-US" sz="2300" dirty="0"/>
            </a:p>
          </p:txBody>
        </p:sp>
        <p:sp>
          <p:nvSpPr>
            <p:cNvPr id="14" name="Text 11"/>
            <p:cNvSpPr/>
            <p:nvPr/>
          </p:nvSpPr>
          <p:spPr>
            <a:xfrm>
              <a:off x="7149584" y="4727377"/>
              <a:ext cx="2446139" cy="30575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900" dirty="0">
                  <a:solidFill>
                    <a:srgbClr val="1E306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Optimize Inventory</a:t>
              </a:r>
              <a:endParaRPr lang="en-US" sz="1900" dirty="0"/>
            </a:p>
          </p:txBody>
        </p:sp>
        <p:sp>
          <p:nvSpPr>
            <p:cNvPr id="15" name="Text 12"/>
            <p:cNvSpPr/>
            <p:nvPr/>
          </p:nvSpPr>
          <p:spPr>
            <a:xfrm>
              <a:off x="7149584" y="5150525"/>
              <a:ext cx="6795968" cy="62626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sz="1500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Align stock levels with monthly sales trends to prevent overstocking or shortages.</a:t>
              </a:r>
              <a:endParaRPr lang="en-US" sz="1500" dirty="0"/>
            </a:p>
          </p:txBody>
        </p:sp>
        <p:sp>
          <p:nvSpPr>
            <p:cNvPr id="16" name="Shape 13"/>
            <p:cNvSpPr/>
            <p:nvPr/>
          </p:nvSpPr>
          <p:spPr>
            <a:xfrm>
              <a:off x="6171248" y="6168033"/>
              <a:ext cx="782717" cy="1440656"/>
            </a:xfrm>
            <a:prstGeom prst="roundRect">
              <a:avLst>
                <a:gd name="adj" fmla="val 360029"/>
              </a:avLst>
            </a:prstGeom>
            <a:solidFill>
              <a:srgbClr val="CEE6FD"/>
            </a:solidFill>
            <a:ln/>
          </p:spPr>
        </p:sp>
        <p:sp>
          <p:nvSpPr>
            <p:cNvPr id="17" name="Text 14"/>
            <p:cNvSpPr/>
            <p:nvPr/>
          </p:nvSpPr>
          <p:spPr>
            <a:xfrm>
              <a:off x="6415802" y="6704886"/>
              <a:ext cx="293489" cy="36683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2300" dirty="0">
                  <a:solidFill>
                    <a:srgbClr val="1E306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4</a:t>
              </a:r>
              <a:endParaRPr lang="en-US" sz="2300" dirty="0"/>
            </a:p>
          </p:txBody>
        </p:sp>
        <p:sp>
          <p:nvSpPr>
            <p:cNvPr id="18" name="Text 15"/>
            <p:cNvSpPr/>
            <p:nvPr/>
          </p:nvSpPr>
          <p:spPr>
            <a:xfrm>
              <a:off x="7149584" y="6363653"/>
              <a:ext cx="2446139" cy="30575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900" dirty="0">
                  <a:solidFill>
                    <a:srgbClr val="1E306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Targeted Marketing</a:t>
              </a:r>
              <a:endParaRPr lang="en-US" sz="1900" dirty="0"/>
            </a:p>
          </p:txBody>
        </p:sp>
        <p:sp>
          <p:nvSpPr>
            <p:cNvPr id="19" name="Text 16"/>
            <p:cNvSpPr/>
            <p:nvPr/>
          </p:nvSpPr>
          <p:spPr>
            <a:xfrm>
              <a:off x="7149584" y="6786801"/>
              <a:ext cx="6795968" cy="62626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sz="1500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Strengthen efforts in high-revenue regions and launch campaigns for weaker markets.</a:t>
              </a:r>
              <a:endParaRPr lang="en-US" sz="1500" dirty="0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2691240" y="7658276"/>
              <a:ext cx="1907628" cy="52402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476</Words>
  <Application>Microsoft Office PowerPoint</Application>
  <PresentationFormat>Custom</PresentationFormat>
  <Paragraphs>87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Instrument Sans Semi Bold</vt:lpstr>
      <vt:lpstr>Calibri</vt:lpstr>
      <vt:lpstr>Instrument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Microsoft account</cp:lastModifiedBy>
  <cp:revision>7</cp:revision>
  <dcterms:created xsi:type="dcterms:W3CDTF">2025-12-02T07:23:40Z</dcterms:created>
  <dcterms:modified xsi:type="dcterms:W3CDTF">2025-12-02T10:26:44Z</dcterms:modified>
</cp:coreProperties>
</file>